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65" r:id="rId4"/>
    <p:sldId id="266" r:id="rId5"/>
    <p:sldId id="272" r:id="rId6"/>
    <p:sldId id="284" r:id="rId7"/>
    <p:sldId id="273" r:id="rId8"/>
    <p:sldId id="279" r:id="rId9"/>
    <p:sldId id="288" r:id="rId10"/>
    <p:sldId id="280" r:id="rId11"/>
    <p:sldId id="267" r:id="rId12"/>
    <p:sldId id="281" r:id="rId13"/>
    <p:sldId id="282" r:id="rId14"/>
    <p:sldId id="274" r:id="rId15"/>
    <p:sldId id="268" r:id="rId16"/>
    <p:sldId id="285" r:id="rId17"/>
    <p:sldId id="275" r:id="rId18"/>
    <p:sldId id="271" r:id="rId19"/>
    <p:sldId id="262" r:id="rId20"/>
    <p:sldId id="276" r:id="rId21"/>
    <p:sldId id="277" r:id="rId22"/>
    <p:sldId id="286" r:id="rId23"/>
    <p:sldId id="287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2"/>
    <a:srgbClr val="8E8A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3" autoAdjust="0"/>
    <p:restoredTop sz="94681" autoAdjust="0"/>
  </p:normalViewPr>
  <p:slideViewPr>
    <p:cSldViewPr snapToGrid="0">
      <p:cViewPr varScale="1">
        <p:scale>
          <a:sx n="95" d="100"/>
          <a:sy n="95" d="100"/>
        </p:scale>
        <p:origin x="7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0T19:57:1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7F4C3-7B83-460D-861E-02DF3689D620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6815-6068-45D9-B4D0-27E2DEC6FB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46815-6068-45D9-B4D0-27E2DEC6FB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8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003589" y="1375719"/>
            <a:ext cx="7416114" cy="1795849"/>
          </a:xfrm>
          <a:prstGeom prst="rect">
            <a:avLst/>
          </a:prstGeom>
        </p:spPr>
        <p:txBody>
          <a:bodyPr/>
          <a:lstStyle>
            <a:lvl1pPr>
              <a:defRPr lang="en-US" sz="4000" b="1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+mn-lt"/>
              </a:rPr>
              <a:t>Task #.#: Task Title Goes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003590" y="3429000"/>
            <a:ext cx="7858896" cy="208211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X.Y. </a:t>
            </a:r>
            <a:r>
              <a:rPr lang="en-US" dirty="0" err="1"/>
              <a:t>Lastname</a:t>
            </a:r>
            <a:r>
              <a:rPr lang="en-US" dirty="0"/>
              <a:t>, Institution (Lead PI)</a:t>
            </a:r>
            <a:br>
              <a:rPr lang="en-US" dirty="0"/>
            </a:br>
            <a:r>
              <a:rPr lang="en-US" dirty="0"/>
              <a:t>X.Y. </a:t>
            </a:r>
            <a:r>
              <a:rPr lang="en-US" dirty="0" err="1"/>
              <a:t>Lastname</a:t>
            </a:r>
            <a:r>
              <a:rPr lang="en-US" dirty="0"/>
              <a:t>, Institution</a:t>
            </a:r>
            <a:br>
              <a:rPr lang="en-US" dirty="0"/>
            </a:br>
            <a:r>
              <a:rPr lang="en-US" dirty="0"/>
              <a:t>X.Y. </a:t>
            </a:r>
            <a:r>
              <a:rPr lang="en-US" dirty="0" err="1"/>
              <a:t>Lastname</a:t>
            </a:r>
            <a:r>
              <a:rPr lang="en-US" dirty="0"/>
              <a:t>, </a:t>
            </a:r>
            <a:r>
              <a:rPr lang="en-US" dirty="0" err="1"/>
              <a:t>Inistitution</a:t>
            </a:r>
            <a:endParaRPr lang="en-US" dirty="0"/>
          </a:p>
        </p:txBody>
      </p:sp>
      <p:pic>
        <p:nvPicPr>
          <p:cNvPr id="2050" name="Picture 2" descr="Image result for arl devcom logo">
            <a:extLst>
              <a:ext uri="{FF2B5EF4-FFF2-40B4-BE49-F238E27FC236}">
                <a16:creationId xmlns:a16="http://schemas.microsoft.com/office/drawing/2014/main" id="{1F14CC3F-E410-4E51-9576-16EC5B06D1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75" y="3907521"/>
            <a:ext cx="2057850" cy="71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78567A-CB4D-4904-AAF5-F65BFEC1B1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2607" y="5924028"/>
            <a:ext cx="11466786" cy="6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4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2685"/>
            <a:ext cx="10515600" cy="81747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75935"/>
            <a:ext cx="10515600" cy="41010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2" descr="Image result for arl devcom logo">
            <a:extLst>
              <a:ext uri="{FF2B5EF4-FFF2-40B4-BE49-F238E27FC236}">
                <a16:creationId xmlns:a16="http://schemas.microsoft.com/office/drawing/2014/main" id="{E86C6894-A90B-4B41-95F8-8586DD24E5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1BE03A-D153-4FCA-A0D3-A977EF6E339D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83479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120345"/>
            <a:ext cx="2628900" cy="50566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120345"/>
            <a:ext cx="7734300" cy="505661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2" descr="Image result for arl devcom logo">
            <a:extLst>
              <a:ext uri="{FF2B5EF4-FFF2-40B4-BE49-F238E27FC236}">
                <a16:creationId xmlns:a16="http://schemas.microsoft.com/office/drawing/2014/main" id="{C9B554BF-2172-4D64-A74A-3C6651EDB4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7A6E9-C120-4051-8C07-E844F128F0C7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4020416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0715B0C-949F-40B3-952A-8BE2D937FD2D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EDA231-FC4E-41F7-8FBF-90C2151230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07032-2C10-4920-991C-9039B4962B9A}"/>
              </a:ext>
            </a:extLst>
          </p:cNvPr>
          <p:cNvSpPr txBox="1"/>
          <p:nvPr userDrawn="1"/>
        </p:nvSpPr>
        <p:spPr>
          <a:xfrm>
            <a:off x="176849" y="157817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MQTT Pub-Sub and Anomaly Detection</a:t>
            </a:r>
          </a:p>
        </p:txBody>
      </p:sp>
      <p:pic>
        <p:nvPicPr>
          <p:cNvPr id="8" name="Picture 2" descr="Image result for arl devcom logo">
            <a:extLst>
              <a:ext uri="{FF2B5EF4-FFF2-40B4-BE49-F238E27FC236}">
                <a16:creationId xmlns:a16="http://schemas.microsoft.com/office/drawing/2014/main" id="{7FFEF3FF-36E2-4F8D-829F-C4127D5B9C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76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E9E-463A-46EC-8F57-7B148CBE2DF5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6196-5B7E-443A-BCDC-955801D146F6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11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28B1B-48E8-46FB-93FF-725E4328E362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4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C017-9A49-4C24-80A7-CF8348DDF66F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34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456E-8018-4210-BD1F-CF23519F740C}" type="datetime1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CFC8B-CAC6-4AC5-BD6D-A501F23F146B}" type="datetime1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10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1CE9-ED09-4667-B81E-EB4BB91F08C1}" type="datetime1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51931" y="1278461"/>
            <a:ext cx="10515600" cy="908544"/>
          </a:xfrm>
          <a:prstGeom prst="rect">
            <a:avLst/>
          </a:prstGeom>
        </p:spPr>
        <p:txBody>
          <a:bodyPr/>
          <a:lstStyle>
            <a:lvl1pPr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552450" y="2290763"/>
            <a:ext cx="10515600" cy="3944937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6" name="Picture 2" descr="Image result for arl devcom logo">
            <a:extLst>
              <a:ext uri="{FF2B5EF4-FFF2-40B4-BE49-F238E27FC236}">
                <a16:creationId xmlns:a16="http://schemas.microsoft.com/office/drawing/2014/main" id="{80DC6BFA-0D6C-4753-BD08-EF03121975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EE4D03-9CCB-4B7B-8909-239BB32DB9F3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1672351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D229-1FA5-49E8-9628-AEB4188F229E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5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FC8A8-6806-4358-977E-C11FFA0B72BE}" type="datetime1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11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97A43-003F-4AEC-81D2-038627E03A42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63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2EC1E-4648-4442-96CF-FC60F6FDC50A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51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C2C4F-D7AB-478E-996D-D7486F9D9620}" type="datetime1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5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2" descr="Image result for arl devcom logo">
            <a:extLst>
              <a:ext uri="{FF2B5EF4-FFF2-40B4-BE49-F238E27FC236}">
                <a16:creationId xmlns:a16="http://schemas.microsoft.com/office/drawing/2014/main" id="{1D68DFD9-5160-4D75-B6FD-9653256676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937993-DCD4-4354-975B-DC34C4A12209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418300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8586"/>
            <a:ext cx="10515600" cy="6856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4919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4919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2" descr="Image result for arl devcom logo">
            <a:extLst>
              <a:ext uri="{FF2B5EF4-FFF2-40B4-BE49-F238E27FC236}">
                <a16:creationId xmlns:a16="http://schemas.microsoft.com/office/drawing/2014/main" id="{C762DADA-911E-46FF-9E35-9C73F68370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F52E33-C919-486B-9176-9D476F4D5E87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61487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61539"/>
            <a:ext cx="10515600" cy="7021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54161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78073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5416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78073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2" descr="Image result for arl devcom logo">
            <a:extLst>
              <a:ext uri="{FF2B5EF4-FFF2-40B4-BE49-F238E27FC236}">
                <a16:creationId xmlns:a16="http://schemas.microsoft.com/office/drawing/2014/main" id="{F09B30AE-4860-411F-837F-BFEEF081E0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860C83-99B8-4455-BAE6-52B74AA0D728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3457364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714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2" descr="Image result for arl devcom logo">
            <a:extLst>
              <a:ext uri="{FF2B5EF4-FFF2-40B4-BE49-F238E27FC236}">
                <a16:creationId xmlns:a16="http://schemas.microsoft.com/office/drawing/2014/main" id="{4B4F1FEB-60C2-4B86-8B19-9064E54495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BC743-9A62-4419-A603-0D6C1D4016C4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150831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rl devcom logo">
            <a:extLst>
              <a:ext uri="{FF2B5EF4-FFF2-40B4-BE49-F238E27FC236}">
                <a16:creationId xmlns:a16="http://schemas.microsoft.com/office/drawing/2014/main" id="{00ECAC8F-316B-47EF-8419-44028907E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96559D-0674-4C20-9C06-9BC785339763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01406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78010"/>
            <a:ext cx="3932237" cy="99677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78010"/>
            <a:ext cx="6172200" cy="468304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273642"/>
            <a:ext cx="3932237" cy="35953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2" descr="Image result for arl devcom logo">
            <a:extLst>
              <a:ext uri="{FF2B5EF4-FFF2-40B4-BE49-F238E27FC236}">
                <a16:creationId xmlns:a16="http://schemas.microsoft.com/office/drawing/2014/main" id="{6B4204FC-A6D5-4C7D-9059-EBF2AAE529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F23D5-6039-4942-A2CF-AE0EF2D193AD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03429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28584"/>
            <a:ext cx="3932237" cy="92881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2" descr="Image result for arl devcom logo">
            <a:extLst>
              <a:ext uri="{FF2B5EF4-FFF2-40B4-BE49-F238E27FC236}">
                <a16:creationId xmlns:a16="http://schemas.microsoft.com/office/drawing/2014/main" id="{0DD53F3B-1594-4685-99C7-A6B9897230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664CC9-3F23-4E25-8EF5-52A853BD9DA3}"/>
              </a:ext>
            </a:extLst>
          </p:cNvPr>
          <p:cNvSpPr txBox="1"/>
          <p:nvPr userDrawn="1"/>
        </p:nvSpPr>
        <p:spPr>
          <a:xfrm>
            <a:off x="215153" y="177949"/>
            <a:ext cx="7723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Task Title (View/edit Slide Master)</a:t>
            </a:r>
          </a:p>
        </p:txBody>
      </p:sp>
    </p:spTree>
    <p:extLst>
      <p:ext uri="{BB962C8B-B14F-4D97-AF65-F5344CB8AC3E}">
        <p14:creationId xmlns:p14="http://schemas.microsoft.com/office/powerpoint/2010/main" val="241044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8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0368"/>
            <a:ext cx="12192000" cy="317632"/>
          </a:xfrm>
          <a:prstGeom prst="rect">
            <a:avLst/>
          </a:prstGeom>
        </p:spPr>
      </p:pic>
      <p:pic>
        <p:nvPicPr>
          <p:cNvPr id="5" name="Picture 2" descr="Image result for arl devcom logo">
            <a:extLst>
              <a:ext uri="{FF2B5EF4-FFF2-40B4-BE49-F238E27FC236}">
                <a16:creationId xmlns:a16="http://schemas.microsoft.com/office/drawing/2014/main" id="{6E0E9249-7403-472D-88C5-2CFE8FA51C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016" y="0"/>
            <a:ext cx="2374131" cy="8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3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C77DA-F0D5-4E8E-B304-D9E12D612CB2}" type="datetime1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FB363-4D85-4E48-A90C-FFD735AD9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8086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594944" TargetMode="External"/><Relationship Id="rId2" Type="http://schemas.openxmlformats.org/officeDocument/2006/relationships/hyperlink" Target="https://github.com/iobt/anomalyDetection_pubsub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raginig2@illinois.edu" TargetMode="External"/><Relationship Id="rId4" Type="http://schemas.openxmlformats.org/officeDocument/2006/relationships/hyperlink" Target="http://docs.oasis-open.org/mqtt/mqtt/v3.1.1/os/mqtt-v3.1.1-os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docs.oasis-open.org/mqtt/mqtt/v3.1.1/os/mqtt-v3.1.1-os.html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4.1: Pub/Sub MQTT System and Anomaly Detection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Ragini Gupta</a:t>
            </a:r>
          </a:p>
          <a:p>
            <a:r>
              <a:rPr lang="en-US" dirty="0"/>
              <a:t>University of Illinois-Urbana Champaign </a:t>
            </a:r>
          </a:p>
          <a:p>
            <a:r>
              <a:rPr lang="en-US" dirty="0"/>
              <a:t>(PI: Klara Nahrstedt)</a:t>
            </a:r>
          </a:p>
        </p:txBody>
      </p:sp>
    </p:spTree>
    <p:extLst>
      <p:ext uri="{BB962C8B-B14F-4D97-AF65-F5344CB8AC3E}">
        <p14:creationId xmlns:p14="http://schemas.microsoft.com/office/powerpoint/2010/main" val="51884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3B8DE-9799-4152-BF3D-87ED45A8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624" y="1825625"/>
            <a:ext cx="119773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MQTT Pub-Sub Paradigm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6D3692-FC8E-48E5-98FD-5762EA29FE74}"/>
              </a:ext>
            </a:extLst>
          </p:cNvPr>
          <p:cNvSpPr txBox="1">
            <a:spLocks/>
          </p:cNvSpPr>
          <p:nvPr/>
        </p:nvSpPr>
        <p:spPr>
          <a:xfrm>
            <a:off x="248324" y="1059565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Technical Approach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208E4-5605-43FE-AE1B-B6BF2626C0F0}"/>
              </a:ext>
            </a:extLst>
          </p:cNvPr>
          <p:cNvSpPr txBox="1"/>
          <p:nvPr/>
        </p:nvSpPr>
        <p:spPr>
          <a:xfrm>
            <a:off x="2288101" y="2371573"/>
            <a:ext cx="319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Publisher</a:t>
            </a:r>
          </a:p>
        </p:txBody>
      </p:sp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70BC225D-DC6A-4CEF-962B-6F371A60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962" y="1157584"/>
            <a:ext cx="4375888" cy="2153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684A46-7F50-4414-822A-C7E0DAFD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2" y="2861538"/>
            <a:ext cx="6508658" cy="30651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4705984-B369-488D-8845-9D5BCA5C5A35}"/>
              </a:ext>
            </a:extLst>
          </p:cNvPr>
          <p:cNvSpPr txBox="1"/>
          <p:nvPr/>
        </p:nvSpPr>
        <p:spPr>
          <a:xfrm>
            <a:off x="6831390" y="3546959"/>
            <a:ext cx="48719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Utility Functions: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 Three parameters, Broker IP (Host), Port, </a:t>
            </a:r>
            <a:r>
              <a:rPr lang="en-US" dirty="0" err="1">
                <a:sym typeface="Wingdings" panose="05000000000000000000" pitchFamily="2" charset="2"/>
              </a:rPr>
              <a:t>KeepAlive</a:t>
            </a:r>
            <a:r>
              <a:rPr lang="en-US" dirty="0">
                <a:sym typeface="Wingdings" panose="05000000000000000000" pitchFamily="2" charset="2"/>
              </a:rPr>
              <a:t> (in seconds)</a:t>
            </a:r>
          </a:p>
          <a:p>
            <a:pPr marL="342900" indent="-342900"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PUBLISH  Three Parameters, </a:t>
            </a:r>
          </a:p>
          <a:p>
            <a:r>
              <a:rPr lang="en-US" dirty="0">
                <a:sym typeface="Wingdings" panose="05000000000000000000" pitchFamily="2" charset="2"/>
              </a:rPr>
              <a:t>       Topic Name, Payload, QoS (by    </a:t>
            </a:r>
          </a:p>
          <a:p>
            <a:r>
              <a:rPr lang="en-US" dirty="0">
                <a:sym typeface="Wingdings" panose="05000000000000000000" pitchFamily="2" charset="2"/>
              </a:rPr>
              <a:t>       default-0)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9CD591-3CD4-491D-BB68-9E11E6CF714D}"/>
              </a:ext>
            </a:extLst>
          </p:cNvPr>
          <p:cNvSpPr/>
          <p:nvPr/>
        </p:nvSpPr>
        <p:spPr>
          <a:xfrm>
            <a:off x="7126514" y="1059587"/>
            <a:ext cx="2777385" cy="2302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5D1C4845-FED9-4D7C-A6CC-FB1EF555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6067" y="6176963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61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DA7A9A32-559E-43AE-B32B-D56C7D693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343" y="976480"/>
            <a:ext cx="4375888" cy="2153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34668A-9B53-4145-8706-D44E3FEC91D8}"/>
              </a:ext>
            </a:extLst>
          </p:cNvPr>
          <p:cNvSpPr/>
          <p:nvPr/>
        </p:nvSpPr>
        <p:spPr>
          <a:xfrm>
            <a:off x="9009737" y="901753"/>
            <a:ext cx="2777385" cy="230291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1E388-8DAD-4C1C-BAD8-0B780F6D8B8B}"/>
              </a:ext>
            </a:extLst>
          </p:cNvPr>
          <p:cNvSpPr txBox="1"/>
          <p:nvPr/>
        </p:nvSpPr>
        <p:spPr>
          <a:xfrm>
            <a:off x="7128821" y="3585604"/>
            <a:ext cx="5099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Utility Functions: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/>
              <a:t>On_Connect</a:t>
            </a:r>
            <a:r>
              <a:rPr lang="en-US" b="1" dirty="0"/>
              <a:t> Callback: </a:t>
            </a:r>
            <a:r>
              <a:rPr lang="en-US" dirty="0"/>
              <a:t>When broker responded to subscription request (CONNACK)</a:t>
            </a:r>
          </a:p>
          <a:p>
            <a:pPr marL="342900" indent="-342900">
              <a:buAutoNum type="arabicPeriod"/>
            </a:pPr>
            <a:r>
              <a:rPr lang="en-US" b="1" dirty="0" err="1"/>
              <a:t>On_Message</a:t>
            </a:r>
            <a:r>
              <a:rPr lang="en-US" b="1" dirty="0"/>
              <a:t> Callback: </a:t>
            </a:r>
            <a:r>
              <a:rPr lang="en-US" dirty="0"/>
              <a:t>Called for each message received , msg is </a:t>
            </a:r>
            <a:r>
              <a:rPr lang="en-US" dirty="0" err="1"/>
              <a:t>MQTTMessage</a:t>
            </a:r>
            <a:r>
              <a:rPr lang="en-US" dirty="0"/>
              <a:t> class with members-  topic, payload</a:t>
            </a:r>
          </a:p>
          <a:p>
            <a:pPr marL="342900" indent="-342900">
              <a:buAutoNum type="arabicPeriod"/>
            </a:pPr>
            <a:r>
              <a:rPr lang="en-US" b="1" dirty="0"/>
              <a:t>Subscribe: </a:t>
            </a:r>
            <a:r>
              <a:rPr lang="en-US" dirty="0"/>
              <a:t>Inside </a:t>
            </a:r>
            <a:r>
              <a:rPr lang="en-US" dirty="0" err="1"/>
              <a:t>On_Connect</a:t>
            </a:r>
            <a:r>
              <a:rPr lang="en-US" dirty="0"/>
              <a:t>(), subscription is renewed for each reconnection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8C99D6-DED4-40A1-8B27-A4A2E31E4F26}"/>
              </a:ext>
            </a:extLst>
          </p:cNvPr>
          <p:cNvSpPr txBox="1"/>
          <p:nvPr/>
        </p:nvSpPr>
        <p:spPr>
          <a:xfrm>
            <a:off x="2549358" y="791814"/>
            <a:ext cx="319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Subscriber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43037D-4565-4349-8065-54354C04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8066" y="6150534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11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1CC5CE-4588-4A8C-B703-E63C5E4A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2" y="1161146"/>
            <a:ext cx="6850242" cy="512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2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929BA-0FD5-4CF8-86D1-33DBE219D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56" y="911225"/>
            <a:ext cx="1200694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MQTT Message Payload and Decoding</a:t>
            </a:r>
          </a:p>
          <a:p>
            <a:r>
              <a:rPr lang="en-US" dirty="0"/>
              <a:t>Actual message payload </a:t>
            </a:r>
            <a:r>
              <a:rPr lang="en-US" dirty="0">
                <a:sym typeface="Wingdings" panose="05000000000000000000" pitchFamily="2" charset="2"/>
              </a:rPr>
              <a:t> Binary buffer</a:t>
            </a:r>
          </a:p>
          <a:p>
            <a:r>
              <a:rPr lang="en-US" dirty="0">
                <a:sym typeface="Wingdings" panose="05000000000000000000" pitchFamily="2" charset="2"/>
              </a:rPr>
              <a:t>To decode, need to know format in which Payload is sent: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Text data:</a:t>
            </a:r>
            <a:r>
              <a:rPr lang="en-US" dirty="0">
                <a:sym typeface="Wingdings" panose="05000000000000000000" pitchFamily="2" charset="2"/>
              </a:rPr>
              <a:t> Decode using the UTF-8 decoder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JSON formatted String: </a:t>
            </a:r>
            <a:r>
              <a:rPr lang="en-US" dirty="0">
                <a:sym typeface="Wingdings" panose="05000000000000000000" pitchFamily="2" charset="2"/>
              </a:rPr>
              <a:t>Decode as string+ deserialization of JSON string into dictionary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File (binary data): </a:t>
            </a:r>
            <a:r>
              <a:rPr lang="en-US" dirty="0">
                <a:sym typeface="Wingdings" panose="05000000000000000000" pitchFamily="2" charset="2"/>
              </a:rPr>
              <a:t>No decoding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Number: </a:t>
            </a:r>
            <a:r>
              <a:rPr lang="en-US" dirty="0">
                <a:sym typeface="Wingdings" panose="05000000000000000000" pitchFamily="2" charset="2"/>
              </a:rPr>
              <a:t>Typecast using int(</a:t>
            </a:r>
            <a:r>
              <a:rPr lang="en-US" dirty="0" err="1">
                <a:sym typeface="Wingdings" panose="05000000000000000000" pitchFamily="2" charset="2"/>
              </a:rPr>
              <a:t>msg.payload</a:t>
            </a:r>
            <a:r>
              <a:rPr lang="en-US" dirty="0"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35607-C6A3-494C-A5CB-A97BDB3E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6" y="5067337"/>
            <a:ext cx="7410450" cy="104775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DD68E-BF0E-4CE1-819A-C4004403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A231-FC4E-41F7-8FBF-90C21512306A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3BA9CF2-CDFB-4D65-93DD-A6E29C18B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08" y="3341914"/>
            <a:ext cx="3366635" cy="307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F1087-189F-4C65-8F37-EC296D39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29" y="4632408"/>
            <a:ext cx="8505371" cy="2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6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65A301-E9D2-491D-944C-613F43389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09" y="808604"/>
            <a:ext cx="11723915" cy="524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Database and Visualization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Influxdb</a:t>
            </a:r>
            <a:r>
              <a:rPr lang="en-US" sz="2400" dirty="0"/>
              <a:t>-Client Python Module</a:t>
            </a:r>
          </a:p>
          <a:p>
            <a:r>
              <a:rPr lang="en-US" sz="2400" dirty="0"/>
              <a:t>InfluxDB Database supports </a:t>
            </a:r>
            <a:r>
              <a:rPr lang="en-US" sz="2400" i="1" dirty="0"/>
              <a:t>line protocol </a:t>
            </a:r>
            <a:r>
              <a:rPr lang="en-US" sz="2400" dirty="0"/>
              <a:t>(to write points into database)</a:t>
            </a:r>
          </a:p>
          <a:p>
            <a:r>
              <a:rPr lang="en-US" sz="2400" dirty="0"/>
              <a:t>Transform data into line protocol text-based data format on-the-fly</a:t>
            </a:r>
          </a:p>
          <a:p>
            <a:pPr lvl="1"/>
            <a:r>
              <a:rPr lang="en-US" sz="2000" i="1" dirty="0"/>
              <a:t>Three Key Parameters: Measurement (table name), Tags (Metadata), Fields (Values)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7C6E7-175D-47AE-AC0C-F55E23E0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78" y="3316229"/>
            <a:ext cx="3870401" cy="31897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C51C99-1DA7-436B-A5FB-C7EAFF6C4376}"/>
              </a:ext>
            </a:extLst>
          </p:cNvPr>
          <p:cNvSpPr/>
          <p:nvPr/>
        </p:nvSpPr>
        <p:spPr>
          <a:xfrm>
            <a:off x="417283" y="6230181"/>
            <a:ext cx="2777385" cy="14638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602D7-38ED-408F-AF71-82641A1B33B7}"/>
              </a:ext>
            </a:extLst>
          </p:cNvPr>
          <p:cNvSpPr txBox="1"/>
          <p:nvPr/>
        </p:nvSpPr>
        <p:spPr>
          <a:xfrm>
            <a:off x="4876800" y="5796038"/>
            <a:ext cx="4939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function to insert data into the bucket (database)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678983-0023-4630-98C8-CB68BC2C02A1}"/>
              </a:ext>
            </a:extLst>
          </p:cNvPr>
          <p:cNvCxnSpPr/>
          <p:nvPr/>
        </p:nvCxnSpPr>
        <p:spPr>
          <a:xfrm>
            <a:off x="3527277" y="6216291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978DF-B76A-4079-9095-BB842226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438" y="6050662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7D69D-0D5E-41E1-8B2C-E44FFF0E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11" y="3052240"/>
            <a:ext cx="3853468" cy="3029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286A35-B404-4522-A6C8-1CE06DC2E591}"/>
              </a:ext>
            </a:extLst>
          </p:cNvPr>
          <p:cNvSpPr txBox="1"/>
          <p:nvPr/>
        </p:nvSpPr>
        <p:spPr>
          <a:xfrm>
            <a:off x="4666343" y="3872895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Parsing each Sensor data attribute and assigning attribute to tag/field/measurement within a JSON data structure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CB9B26-5BAD-4875-9ADB-44AE3814CD37}"/>
              </a:ext>
            </a:extLst>
          </p:cNvPr>
          <p:cNvCxnSpPr/>
          <p:nvPr/>
        </p:nvCxnSpPr>
        <p:spPr>
          <a:xfrm>
            <a:off x="3331334" y="4075433"/>
            <a:ext cx="12418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073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96D3692-FC8E-48E5-98FD-5762EA29FE74}"/>
              </a:ext>
            </a:extLst>
          </p:cNvPr>
          <p:cNvSpPr txBox="1">
            <a:spLocks/>
          </p:cNvSpPr>
          <p:nvPr/>
        </p:nvSpPr>
        <p:spPr>
          <a:xfrm>
            <a:off x="0" y="877618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Technical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A2B6A-1781-4CCB-95FF-C7FD87715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1" r="3121" b="5393"/>
          <a:stretch/>
        </p:blipFill>
        <p:spPr>
          <a:xfrm>
            <a:off x="87086" y="2002064"/>
            <a:ext cx="7870371" cy="4391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1FC0F-F9AF-44F0-A3B2-5D0FE360FC16}"/>
              </a:ext>
            </a:extLst>
          </p:cNvPr>
          <p:cNvSpPr txBox="1"/>
          <p:nvPr/>
        </p:nvSpPr>
        <p:spPr>
          <a:xfrm>
            <a:off x="2749369" y="1540399"/>
            <a:ext cx="319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Grafana Dashboard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1C004B-E939-48C3-8733-BBF7F68AD40B}"/>
                  </a:ext>
                </a:extLst>
              </p14:cNvPr>
              <p14:cNvContentPartPr/>
              <p14:nvPr/>
            </p14:nvContentPartPr>
            <p14:xfrm>
              <a:off x="2094105" y="401648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1C004B-E939-48C3-8733-BBF7F68AD4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85465" y="4007843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B880603-B713-40FE-BA52-C9C108DAEE6D}"/>
              </a:ext>
            </a:extLst>
          </p:cNvPr>
          <p:cNvSpPr txBox="1"/>
          <p:nvPr/>
        </p:nvSpPr>
        <p:spPr>
          <a:xfrm>
            <a:off x="8164285" y="5438994"/>
            <a:ext cx="3842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20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Ragini Gupta, </a:t>
            </a:r>
            <a:r>
              <a:rPr lang="en-US" sz="12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et. al.,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"SVAD: End-to-end Sensory Data Analysis for IoBT-Driven Platforms", IEEE World Forum on Internet of Things (WF-IoT), 2021.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98A64-3AC0-46D1-B518-4BB7B92F7F7A}"/>
              </a:ext>
            </a:extLst>
          </p:cNvPr>
          <p:cNvSpPr txBox="1"/>
          <p:nvPr/>
        </p:nvSpPr>
        <p:spPr>
          <a:xfrm>
            <a:off x="8100224" y="1771231"/>
            <a:ext cx="39707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Grafana is an off-the-shelf software for creating charts, graphs, reports for dashboarding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Connects to InfluxDB database, </a:t>
            </a:r>
            <a:r>
              <a:rPr lang="en-US" dirty="0" err="1"/>
              <a:t>FluxQL</a:t>
            </a:r>
            <a:r>
              <a:rPr lang="en-US" dirty="0"/>
              <a:t> query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create alert rules by defining thresholds on sensor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Built-in alert services: </a:t>
            </a:r>
            <a:r>
              <a:rPr lang="en-US" dirty="0"/>
              <a:t>Email, Discord, Slack, PagerDuty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00B4CB2-3A89-41BC-81A8-6B38AE97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7038" y="6210538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09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F1B366-AFF4-4C21-B996-6D387BA7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14" y="1685321"/>
            <a:ext cx="11922276" cy="4351338"/>
          </a:xfrm>
        </p:spPr>
        <p:txBody>
          <a:bodyPr/>
          <a:lstStyle/>
          <a:p>
            <a:r>
              <a:rPr lang="en-US" b="1" dirty="0"/>
              <a:t>Anomalies: </a:t>
            </a:r>
            <a:r>
              <a:rPr lang="en-US" dirty="0"/>
              <a:t>Irregularities in data that deviate from common statistical properties of a distribution including mean, median, modes, quartiles</a:t>
            </a:r>
          </a:p>
          <a:p>
            <a:r>
              <a:rPr lang="en-US" dirty="0"/>
              <a:t>Two significant features:</a:t>
            </a:r>
          </a:p>
          <a:p>
            <a:pPr marL="514350" indent="-514350">
              <a:buAutoNum type="arabicPeriod"/>
            </a:pPr>
            <a:r>
              <a:rPr lang="en-US" dirty="0"/>
              <a:t>Occur very rarely in the data</a:t>
            </a:r>
          </a:p>
          <a:p>
            <a:pPr marL="514350" indent="-514350">
              <a:buAutoNum type="arabicPeriod"/>
            </a:pPr>
            <a:r>
              <a:rPr lang="en-US" dirty="0"/>
              <a:t>Features differ from normal instances significantly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Applied techniques: Statistical method (</a:t>
            </a:r>
            <a:r>
              <a:rPr lang="en-US" b="1" dirty="0"/>
              <a:t>Centroid based approach), </a:t>
            </a:r>
            <a:r>
              <a:rPr lang="en-US" dirty="0"/>
              <a:t>Unsupervised ML </a:t>
            </a:r>
            <a:r>
              <a:rPr lang="en-US" i="1" dirty="0"/>
              <a:t>(Isolation Forest, DBSCAN clustering)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C1273C-D3A3-47E8-8C43-2EF03D7E8F8B}"/>
              </a:ext>
            </a:extLst>
          </p:cNvPr>
          <p:cNvSpPr txBox="1">
            <a:spLocks/>
          </p:cNvSpPr>
          <p:nvPr/>
        </p:nvSpPr>
        <p:spPr>
          <a:xfrm>
            <a:off x="0" y="877618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Detecting anomalies/irregularities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29B3EA-6863-4D2D-94D5-E3D8C7D7B647}"/>
              </a:ext>
            </a:extLst>
          </p:cNvPr>
          <p:cNvSpPr txBox="1"/>
          <p:nvPr/>
        </p:nvSpPr>
        <p:spPr>
          <a:xfrm>
            <a:off x="4573210" y="5980382"/>
            <a:ext cx="7618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1200"/>
              </a:spcAft>
            </a:pP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Ragini Gupta, </a:t>
            </a:r>
            <a:r>
              <a:rPr lang="en-US" sz="12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et. al., </a:t>
            </a:r>
            <a:r>
              <a:rPr 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"SVAD: End-to-end Sensory Data Analysis for IoBT-Driven Platforms", IEEE World Forum on Internet of Things (WF-IoT), 2021. </a:t>
            </a: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CEEE-F3E2-4B3C-AB8E-EDC20AC2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6676" y="6211214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94E12F-480B-4AEC-9DCE-75B1DC5E7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57" y="9003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D9BB5CF-AD42-45A0-B810-7B99DABA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55600"/>
                  </p:ext>
                </p:extLst>
              </p:nvPr>
            </p:nvGraphicFramePr>
            <p:xfrm>
              <a:off x="358017" y="1691308"/>
              <a:ext cx="8176381" cy="459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88848">
                      <a:extLst>
                        <a:ext uri="{9D8B030D-6E8A-4147-A177-3AD203B41FA5}">
                          <a16:colId xmlns:a16="http://schemas.microsoft.com/office/drawing/2014/main" val="2117428513"/>
                        </a:ext>
                      </a:extLst>
                    </a:gridCol>
                    <a:gridCol w="7787533">
                      <a:extLst>
                        <a:ext uri="{9D8B030D-6E8A-4147-A177-3AD203B41FA5}">
                          <a16:colId xmlns:a16="http://schemas.microsoft.com/office/drawing/2014/main" val="755355159"/>
                        </a:ext>
                      </a:extLst>
                    </a:gridCol>
                  </a:tblGrid>
                  <a:tr h="401413"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Algorithm:2 Using Centroid based approach for Anomalies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8153230"/>
                      </a:ext>
                    </a:extLst>
                  </a:tr>
                  <a:tr h="3314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Input: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b="1" dirty="0">
                              <a:effectLst/>
                            </a:rPr>
                            <a:t>R </a:t>
                          </a:r>
                          <a:r>
                            <a:rPr lang="en-US" sz="1800" dirty="0">
                              <a:effectLst/>
                            </a:rPr>
                            <a:t>&lt;- Data(humidity, temperature, pressure, solar irradiance, soil temp)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9714204"/>
                      </a:ext>
                    </a:extLst>
                  </a:tr>
                  <a:tr h="65909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Output: </a:t>
                          </a:r>
                          <a:r>
                            <a:rPr lang="en-US" sz="1800" dirty="0">
                              <a:effectLst/>
                            </a:rPr>
                            <a:t>Anomaly score of each point based on it’s distance from the centroid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8382125"/>
                      </a:ext>
                    </a:extLst>
                  </a:tr>
                  <a:tr h="6782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800" b="1" dirty="0" err="1">
                              <a:effectLst/>
                            </a:rPr>
                            <a:t>Centroid</a:t>
                          </a:r>
                          <a:r>
                            <a:rPr lang="fr-FR" sz="1800" dirty="0">
                              <a:effectLst/>
                            </a:rPr>
                            <a:t> (</a:t>
                          </a:r>
                          <a:r>
                            <a:rPr lang="fr-FR" sz="1800" i="1" dirty="0">
                              <a:effectLst/>
                            </a:rPr>
                            <a:t>x</a:t>
                          </a:r>
                          <a:r>
                            <a:rPr lang="fr-FR" sz="1800" i="1" baseline="-25000" dirty="0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y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z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w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q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r>
                            <a:rPr lang="fr-FR" sz="1800" dirty="0">
                              <a:effectLst/>
                            </a:rPr>
                            <a:t>) = </a:t>
                          </a:r>
                          <a:r>
                            <a:rPr lang="fr-FR" sz="1800" dirty="0" err="1">
                              <a:effectLst/>
                            </a:rPr>
                            <a:t>find_centroid</a:t>
                          </a:r>
                          <a:r>
                            <a:rPr lang="fr-FR" sz="1800" dirty="0">
                              <a:effectLst/>
                            </a:rPr>
                            <a:t>(R), </a:t>
                          </a:r>
                          <a:endParaRPr lang="en-US" sz="18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where </a:t>
                          </a:r>
                          <a:r>
                            <a:rPr lang="en-US" sz="1800" i="1" dirty="0">
                              <a:effectLst/>
                            </a:rPr>
                            <a:t>x</a:t>
                          </a:r>
                          <a:r>
                            <a:rPr lang="en-US" sz="1800" i="1" baseline="-25000" dirty="0">
                              <a:effectLst/>
                            </a:rPr>
                            <a:t>c</a:t>
                          </a:r>
                          <a:r>
                            <a:rPr lang="en-US" sz="1800" dirty="0">
                              <a:effectLst/>
                            </a:rPr>
                            <a:t> = 1/n * </a:t>
                          </a:r>
                          <a14:m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nor/>
                                    </m:rPr>
                                    <a:rPr lang="en-US" sz="1800" dirty="0" smtClean="0">
                                      <a:effectLst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800" baseline="-25000" dirty="0" smtClean="0">
                                      <a:effectLst/>
                                    </a:rPr>
                                    <m:t>i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, and so on.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6246931"/>
                      </a:ext>
                    </a:extLst>
                  </a:tr>
                  <a:tr h="77759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Min-max normalization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Transform </a:t>
                          </a:r>
                          <a:r>
                            <a:rPr lang="en-US" sz="180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in R to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’ = (</a:t>
                          </a:r>
                          <a:r>
                            <a:rPr lang="en-US" sz="180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-min)/ (max-min) where, max and min are maximum and minimum values in R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8930822"/>
                      </a:ext>
                    </a:extLst>
                  </a:tr>
                  <a:tr h="65909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score &lt;- Calculate anomaly score </a:t>
                          </a:r>
                          <a:r>
                            <a:rPr lang="en-US" sz="1800" i="1" dirty="0" err="1">
                              <a:effectLst/>
                            </a:rPr>
                            <a:t>s</a:t>
                          </a:r>
                          <a:r>
                            <a:rPr lang="en-US" sz="1800" i="1" baseline="-25000" dirty="0" err="1">
                              <a:effectLst/>
                            </a:rPr>
                            <a:t>i</a:t>
                          </a:r>
                          <a:r>
                            <a:rPr lang="en-US" sz="1800" i="1" dirty="0">
                              <a:effectLst/>
                            </a:rPr>
                            <a:t> </a:t>
                          </a:r>
                          <a:r>
                            <a:rPr lang="en-US" sz="1800" dirty="0">
                              <a:effectLst/>
                            </a:rPr>
                            <a:t>for each point </a:t>
                          </a:r>
                          <a:r>
                            <a:rPr lang="en-US" sz="1800" i="1" dirty="0" err="1">
                              <a:effectLst/>
                            </a:rPr>
                            <a:t>i</a:t>
                          </a:r>
                          <a:r>
                            <a:rPr lang="en-US" sz="1800" i="1" dirty="0">
                              <a:effectLst/>
                            </a:rPr>
                            <a:t>’</a:t>
                          </a:r>
                          <a:r>
                            <a:rPr lang="en-US" sz="1800" dirty="0">
                              <a:effectLst/>
                            </a:rPr>
                            <a:t> in R based on centroid </a:t>
                          </a:r>
                          <a:r>
                            <a:rPr lang="fr-FR" sz="1800" i="1" dirty="0">
                              <a:effectLst/>
                            </a:rPr>
                            <a:t>x</a:t>
                          </a:r>
                          <a:r>
                            <a:rPr lang="fr-FR" sz="1800" i="1" baseline="-25000" dirty="0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y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z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w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q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7974695"/>
                      </a:ext>
                    </a:extLst>
                  </a:tr>
                  <a:tr h="9961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return</a:t>
                          </a:r>
                          <a:r>
                            <a:rPr lang="en-US" sz="1800" dirty="0">
                              <a:effectLst/>
                            </a:rPr>
                            <a:t> dictionary </a:t>
                          </a:r>
                          <a:r>
                            <a:rPr lang="en-US" sz="1800" b="1" dirty="0">
                              <a:effectLst/>
                            </a:rPr>
                            <a:t>D</a:t>
                          </a:r>
                          <a:r>
                            <a:rPr lang="en-US" sz="1800" dirty="0">
                              <a:effectLst/>
                            </a:rPr>
                            <a:t>, where D</a:t>
                          </a:r>
                          <a:r>
                            <a:rPr lang="en-US" sz="1800" baseline="-25000" dirty="0">
                              <a:effectLst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</a:rPr>
                            <a:t> is the timestamp, location, humidity, temperature.., soil temperature and anomaly score of the </a:t>
                          </a:r>
                          <a:r>
                            <a:rPr lang="en-US" sz="1800" i="1" dirty="0" err="1">
                              <a:effectLst/>
                            </a:rPr>
                            <a:t>i-th</a:t>
                          </a:r>
                          <a:r>
                            <a:rPr lang="en-US" sz="1800" dirty="0">
                              <a:effectLst/>
                            </a:rPr>
                            <a:t> point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22438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D9BB5CF-AD42-45A0-B810-7B99DABA18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955600"/>
                  </p:ext>
                </p:extLst>
              </p:nvPr>
            </p:nvGraphicFramePr>
            <p:xfrm>
              <a:off x="358017" y="1691308"/>
              <a:ext cx="8176381" cy="45929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388848">
                      <a:extLst>
                        <a:ext uri="{9D8B030D-6E8A-4147-A177-3AD203B41FA5}">
                          <a16:colId xmlns:a16="http://schemas.microsoft.com/office/drawing/2014/main" val="2117428513"/>
                        </a:ext>
                      </a:extLst>
                    </a:gridCol>
                    <a:gridCol w="7787533">
                      <a:extLst>
                        <a:ext uri="{9D8B030D-6E8A-4147-A177-3AD203B41FA5}">
                          <a16:colId xmlns:a16="http://schemas.microsoft.com/office/drawing/2014/main" val="755355159"/>
                        </a:ext>
                      </a:extLst>
                    </a:gridCol>
                  </a:tblGrid>
                  <a:tr h="401413">
                    <a:tc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Algorithm:2 Using Centroid based approach for Anomalies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8153230"/>
                      </a:ext>
                    </a:extLst>
                  </a:tr>
                  <a:tr h="3314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Input:</a:t>
                          </a:r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r>
                            <a:rPr lang="en-US" sz="1800" b="1" dirty="0">
                              <a:effectLst/>
                            </a:rPr>
                            <a:t>R </a:t>
                          </a:r>
                          <a:r>
                            <a:rPr lang="en-US" sz="1800" dirty="0">
                              <a:effectLst/>
                            </a:rPr>
                            <a:t>&lt;- Data(humidity, temperature, pressure, solar irradiance, soil temp)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9714204"/>
                      </a:ext>
                    </a:extLst>
                  </a:tr>
                  <a:tr h="65909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Output: </a:t>
                          </a:r>
                          <a:r>
                            <a:rPr lang="en-US" sz="1800" dirty="0">
                              <a:effectLst/>
                            </a:rPr>
                            <a:t>Anomaly score of each point based on it’s distance from the centroid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8382125"/>
                      </a:ext>
                    </a:extLst>
                  </a:tr>
                  <a:tr h="67826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086" t="-217117" r="-391" b="-3747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246931"/>
                      </a:ext>
                    </a:extLst>
                  </a:tr>
                  <a:tr h="86747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Min-max normalization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Transform </a:t>
                          </a:r>
                          <a:r>
                            <a:rPr lang="en-US" sz="180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in R to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’ = (</a:t>
                          </a:r>
                          <a:r>
                            <a:rPr lang="en-US" sz="1800" i="1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-min)/ (max-min) where, max and min are maximum and minimum values in R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58930822"/>
                      </a:ext>
                    </a:extLst>
                  </a:tr>
                  <a:tr h="65909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score &lt;- Calculate anomaly score </a:t>
                          </a:r>
                          <a:r>
                            <a:rPr lang="en-US" sz="1800" i="1" dirty="0" err="1">
                              <a:effectLst/>
                            </a:rPr>
                            <a:t>s</a:t>
                          </a:r>
                          <a:r>
                            <a:rPr lang="en-US" sz="1800" i="1" baseline="-25000" dirty="0" err="1">
                              <a:effectLst/>
                            </a:rPr>
                            <a:t>i</a:t>
                          </a:r>
                          <a:r>
                            <a:rPr lang="en-US" sz="1800" i="1" dirty="0">
                              <a:effectLst/>
                            </a:rPr>
                            <a:t> </a:t>
                          </a:r>
                          <a:r>
                            <a:rPr lang="en-US" sz="1800" dirty="0">
                              <a:effectLst/>
                            </a:rPr>
                            <a:t>for each point </a:t>
                          </a:r>
                          <a:r>
                            <a:rPr lang="en-US" sz="1800" i="1" dirty="0" err="1">
                              <a:effectLst/>
                            </a:rPr>
                            <a:t>i</a:t>
                          </a:r>
                          <a:r>
                            <a:rPr lang="en-US" sz="1800" i="1" dirty="0">
                              <a:effectLst/>
                            </a:rPr>
                            <a:t>’</a:t>
                          </a:r>
                          <a:r>
                            <a:rPr lang="en-US" sz="1800" dirty="0">
                              <a:effectLst/>
                            </a:rPr>
                            <a:t> in R based on centroid </a:t>
                          </a:r>
                          <a:r>
                            <a:rPr lang="fr-FR" sz="1800" i="1" dirty="0">
                              <a:effectLst/>
                            </a:rPr>
                            <a:t>x</a:t>
                          </a:r>
                          <a:r>
                            <a:rPr lang="fr-FR" sz="1800" i="1" baseline="-25000" dirty="0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y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z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c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w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r>
                            <a:rPr lang="fr-FR" sz="1800" dirty="0">
                              <a:effectLst/>
                            </a:rPr>
                            <a:t>, </a:t>
                          </a:r>
                          <a:r>
                            <a:rPr lang="fr-FR" sz="1800" i="1" dirty="0" err="1">
                              <a:effectLst/>
                            </a:rPr>
                            <a:t>q</a:t>
                          </a:r>
                          <a:r>
                            <a:rPr lang="fr-FR" sz="1800" i="1" baseline="-25000" dirty="0" err="1">
                              <a:effectLst/>
                            </a:rPr>
                            <a:t>z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67974695"/>
                      </a:ext>
                    </a:extLst>
                  </a:tr>
                  <a:tr h="99610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</a:rPr>
                            <a:t>return</a:t>
                          </a:r>
                          <a:r>
                            <a:rPr lang="en-US" sz="1800" dirty="0">
                              <a:effectLst/>
                            </a:rPr>
                            <a:t> dictionary </a:t>
                          </a:r>
                          <a:r>
                            <a:rPr lang="en-US" sz="1800" b="1" dirty="0">
                              <a:effectLst/>
                            </a:rPr>
                            <a:t>D</a:t>
                          </a:r>
                          <a:r>
                            <a:rPr lang="en-US" sz="1800" dirty="0">
                              <a:effectLst/>
                            </a:rPr>
                            <a:t>, where D</a:t>
                          </a:r>
                          <a:r>
                            <a:rPr lang="en-US" sz="1800" baseline="-25000" dirty="0">
                              <a:effectLst/>
                            </a:rPr>
                            <a:t>i</a:t>
                          </a:r>
                          <a:r>
                            <a:rPr lang="en-US" sz="1800" dirty="0">
                              <a:effectLst/>
                            </a:rPr>
                            <a:t> is the timestamp, location, humidity, temperature.., soil temperature and anomaly score of the </a:t>
                          </a:r>
                          <a:r>
                            <a:rPr lang="en-US" sz="1800" i="1" dirty="0" err="1">
                              <a:effectLst/>
                            </a:rPr>
                            <a:t>i-th</a:t>
                          </a:r>
                          <a:r>
                            <a:rPr lang="en-US" sz="1800" dirty="0">
                              <a:effectLst/>
                            </a:rPr>
                            <a:t> point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224381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284F7-54C8-4077-B73E-0E1711E5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3172" y="6128960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CA2B4-BB88-4A46-881C-39F97FCE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27" y="3182764"/>
            <a:ext cx="2470136" cy="13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05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3BB535-44F0-4D6D-8832-926A44F40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5557" y="1045136"/>
            <a:ext cx="12481423" cy="4351338"/>
          </a:xfrm>
        </p:spPr>
        <p:txBody>
          <a:bodyPr/>
          <a:lstStyle/>
          <a:p>
            <a:pPr marL="914400" lvl="2" indent="0">
              <a:buNone/>
            </a:pPr>
            <a:r>
              <a:rPr lang="en-US" b="1" dirty="0"/>
              <a:t>Methodology: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dirty="0"/>
              <a:t>Dataset</a:t>
            </a:r>
          </a:p>
          <a:p>
            <a:pPr marL="1428750" lvl="2" indent="-514350">
              <a:buFont typeface="+mj-lt"/>
              <a:buAutoNum type="alphaUcPeriod"/>
            </a:pPr>
            <a:endParaRPr lang="en-US" dirty="0"/>
          </a:p>
          <a:p>
            <a:pPr marL="1428750" lvl="2" indent="-514350">
              <a:buFont typeface="+mj-lt"/>
              <a:buAutoNum type="alphaUcPeriod"/>
            </a:pPr>
            <a:endParaRPr lang="en-US" dirty="0"/>
          </a:p>
          <a:p>
            <a:pPr marL="1428750" lvl="2" indent="-514350">
              <a:buFont typeface="+mj-lt"/>
              <a:buAutoNum type="alphaUcPeriod"/>
            </a:pPr>
            <a:r>
              <a:rPr lang="en-US" dirty="0"/>
              <a:t>Demonstrate time-stamps at which anomalies/outliers were found with their corresponding anomaly score (</a:t>
            </a:r>
            <a:r>
              <a:rPr lang="en-US" i="1" dirty="0"/>
              <a:t>anomaly score: ranges from [0,1], 1 is most anomalous</a:t>
            </a:r>
            <a:r>
              <a:rPr lang="en-US" dirty="0"/>
              <a:t>)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dirty="0"/>
              <a:t>Dimensions considered : Temp, Humidity, Barometric Pressure, Humidity, Solar Irradiance, Soil Temperature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b="1" dirty="0"/>
              <a:t>Anomaly Score: </a:t>
            </a:r>
            <a:r>
              <a:rPr lang="en-US" dirty="0"/>
              <a:t>Distance of each point from the centroid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b="1" dirty="0"/>
              <a:t>Centroid based result format: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[timestamp , dim-1, dim-2,dim-3,..,dim-n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anomaly_score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]</a:t>
            </a:r>
          </a:p>
          <a:p>
            <a:pPr marL="1428750" lvl="2" indent="-514350">
              <a:buFont typeface="+mj-lt"/>
              <a:buAutoNum type="alphaUcPeriod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Top 5 most anomalous points</a:t>
            </a:r>
          </a:p>
          <a:p>
            <a:pPr marL="914400" lvl="2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Timestamp, Anomaly Score</a:t>
            </a:r>
          </a:p>
          <a:p>
            <a:pPr marL="1428750" lvl="2" indent="-514350">
              <a:buFont typeface="+mj-lt"/>
              <a:buAutoNum type="alphaUcPeriod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1428750" lvl="2" indent="-514350">
              <a:buFont typeface="+mj-lt"/>
              <a:buAutoNum type="alphaUcPeriod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en-US" sz="2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54A3DD0-800F-4C5B-9EB8-E10F80F87DA3}"/>
              </a:ext>
            </a:extLst>
          </p:cNvPr>
          <p:cNvSpPr txBox="1"/>
          <p:nvPr/>
        </p:nvSpPr>
        <p:spPr>
          <a:xfrm>
            <a:off x="306105" y="4241963"/>
            <a:ext cx="12068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[timestamp, location(latitude/longitude), </a:t>
            </a:r>
            <a:r>
              <a:rPr lang="en-US" sz="1600" dirty="0" err="1">
                <a:solidFill>
                  <a:srgbClr val="FF0000"/>
                </a:solidFill>
              </a:rPr>
              <a:t>tower_number</a:t>
            </a:r>
            <a:r>
              <a:rPr lang="en-US" sz="1600" dirty="0">
                <a:solidFill>
                  <a:srgbClr val="FF0000"/>
                </a:solidFill>
              </a:rPr>
              <a:t>, Pressure, Temp, Humidity, Solar irradiance, Soil Temperature,  Anomaly Score]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69FED5-FC55-41FC-84B7-9CADFF0D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54" y="5037605"/>
            <a:ext cx="5662894" cy="2636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D5B6A-D33A-475F-87E4-2FFC866A74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60" b="69490"/>
          <a:stretch/>
        </p:blipFill>
        <p:spPr>
          <a:xfrm>
            <a:off x="2825449" y="1282095"/>
            <a:ext cx="6749143" cy="9385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D1B4AB9-1F4C-4C8A-BE54-4541E54A88B6}"/>
              </a:ext>
            </a:extLst>
          </p:cNvPr>
          <p:cNvGrpSpPr/>
          <p:nvPr/>
        </p:nvGrpSpPr>
        <p:grpSpPr>
          <a:xfrm>
            <a:off x="493269" y="5636990"/>
            <a:ext cx="9417618" cy="242760"/>
            <a:chOff x="644459" y="5570105"/>
            <a:chExt cx="9417618" cy="24276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855CE5-24A8-4547-A0D3-B1173F5AA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7235" y="5570105"/>
              <a:ext cx="6194842" cy="2427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2CFC16-28C3-4F59-AEAD-291E119D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59" y="5570105"/>
              <a:ext cx="3222776" cy="24276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5B4538-8E11-499A-830B-2503DFF76A2D}"/>
              </a:ext>
            </a:extLst>
          </p:cNvPr>
          <p:cNvCxnSpPr/>
          <p:nvPr/>
        </p:nvCxnSpPr>
        <p:spPr>
          <a:xfrm>
            <a:off x="3770473" y="5169443"/>
            <a:ext cx="211279" cy="0"/>
          </a:xfrm>
          <a:prstGeom prst="straightConnector1">
            <a:avLst/>
          </a:prstGeom>
          <a:ln>
            <a:solidFill>
              <a:srgbClr val="F15A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5">
            <a:extLst>
              <a:ext uri="{FF2B5EF4-FFF2-40B4-BE49-F238E27FC236}">
                <a16:creationId xmlns:a16="http://schemas.microsoft.com/office/drawing/2014/main" id="{11AC158B-B7E7-42E9-B6E6-A5E60F9AD605}"/>
              </a:ext>
            </a:extLst>
          </p:cNvPr>
          <p:cNvSpPr txBox="1"/>
          <p:nvPr/>
        </p:nvSpPr>
        <p:spPr>
          <a:xfrm>
            <a:off x="61734" y="5920880"/>
            <a:ext cx="12068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</a:rPr>
              <a:t>          timestamp                    Anomaly Score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751AF06-F17F-4F1E-936B-A0CA1246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0581" y="6076871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4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44067" y="3230903"/>
            <a:ext cx="11093824" cy="1325563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n-lt"/>
              </a:rPr>
              <a:t>Demo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1996-B0C9-47BA-BA8D-E7F869DF7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3458" y="6090255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06ED73-3CF8-47B6-942C-6642A84E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76" y="1204686"/>
            <a:ext cx="11039324" cy="49722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Steps: </a:t>
            </a:r>
            <a:r>
              <a:rPr lang="en-US" b="1" u="sng" dirty="0"/>
              <a:t>https://github.com/iobt/anomalyDetection_pubsub</a:t>
            </a:r>
          </a:p>
          <a:p>
            <a:r>
              <a:rPr lang="en-US" dirty="0"/>
              <a:t>Start your VM (password: virtualmachine1)</a:t>
            </a:r>
          </a:p>
          <a:p>
            <a:r>
              <a:rPr lang="en-US" dirty="0"/>
              <a:t>Open </a:t>
            </a:r>
            <a:r>
              <a:rPr lang="en-US" dirty="0" err="1"/>
              <a:t>Pycharm</a:t>
            </a:r>
            <a:r>
              <a:rPr lang="en-US" dirty="0"/>
              <a:t> Project &gt;&gt; </a:t>
            </a:r>
            <a:r>
              <a:rPr lang="en-US" dirty="0" err="1"/>
              <a:t>mqtt_anomalyDetection</a:t>
            </a:r>
            <a:endParaRPr lang="en-US" dirty="0"/>
          </a:p>
          <a:p>
            <a:r>
              <a:rPr lang="en-US" dirty="0"/>
              <a:t>Start </a:t>
            </a:r>
            <a:r>
              <a:rPr lang="en-US" dirty="0" err="1"/>
              <a:t>Moqsuitto</a:t>
            </a:r>
            <a:r>
              <a:rPr lang="en-US" dirty="0"/>
              <a:t> broker on terminal window: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InfluxDB from terminal and open localhost:8086 on browser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974AB-BA4D-49A2-A0C2-8D7807D26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3298371"/>
            <a:ext cx="9867907" cy="154577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706A37-5012-4A37-A6C9-2D96061E07A3}"/>
              </a:ext>
            </a:extLst>
          </p:cNvPr>
          <p:cNvSpPr/>
          <p:nvPr/>
        </p:nvSpPr>
        <p:spPr>
          <a:xfrm>
            <a:off x="174171" y="4321629"/>
            <a:ext cx="6074229" cy="272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8A5F3-46FA-46E8-9EA3-3B4E909CE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" y="5727631"/>
            <a:ext cx="10330543" cy="70582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F2E99A-A445-4BDF-8907-F866D334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1209" y="6122648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1651" y="1059565"/>
            <a:ext cx="10204315" cy="1325563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latin typeface="+mn-lt"/>
              </a:rPr>
              <a:t>Task Goal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63" y="1940465"/>
            <a:ext cx="11261313" cy="1231943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en-US" altLang="en-US" i="1" dirty="0">
                <a:latin typeface="+mn-lt"/>
              </a:rPr>
              <a:t>Design an end-to-end dataflow IoT platform using MQTT driven distributed streaming protocol for remote data monitoring, visualization and anomaly detection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0910" y="3819768"/>
            <a:ext cx="9521139" cy="9664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Real-time sensor data streaming from MSA towers and application of unsupervised machine learning algorithms for anomaly detection to uncover hidden patterns and correlations, thus providing situational awareness.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AD9C3-E754-44B6-ADDD-7BDCF37B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477" y="6153150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C2258C-753A-4616-9B4D-BF19EFAB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41853"/>
            <a:ext cx="10515600" cy="4351338"/>
          </a:xfrm>
        </p:spPr>
        <p:txBody>
          <a:bodyPr/>
          <a:lstStyle/>
          <a:p>
            <a:r>
              <a:rPr lang="en-US" dirty="0"/>
              <a:t>Create a new bucket on InfluxDB from  </a:t>
            </a:r>
            <a:r>
              <a:rPr lang="en-US" dirty="0">
                <a:hlinkClick r:id="rId2"/>
              </a:rPr>
              <a:t>http://localhost:8086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DD364-7C9A-481B-A4F9-AA9B6C7CB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4" y="1779208"/>
            <a:ext cx="7097487" cy="46604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1C1CE-E8DE-483E-B06C-DA0D9FDD551A}"/>
              </a:ext>
            </a:extLst>
          </p:cNvPr>
          <p:cNvSpPr txBox="1"/>
          <p:nvPr/>
        </p:nvSpPr>
        <p:spPr>
          <a:xfrm>
            <a:off x="7511143" y="3298371"/>
            <a:ext cx="4016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InfluxDB UI from browser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934F1-9AD6-4D00-B7DE-9E027C9A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3838" y="6074552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7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AF7931-1F5B-4A67-905F-CA00B441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346653"/>
            <a:ext cx="10515600" cy="4351338"/>
          </a:xfrm>
        </p:spPr>
        <p:txBody>
          <a:bodyPr/>
          <a:lstStyle/>
          <a:p>
            <a:r>
              <a:rPr lang="en-US" dirty="0"/>
              <a:t>Specify database name in Subscriber.py in python project</a:t>
            </a:r>
          </a:p>
          <a:p>
            <a:r>
              <a:rPr lang="en-US" dirty="0"/>
              <a:t>Run Subsriber.py and Publisher.py synchronously (run as independent processes)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cmd</a:t>
            </a:r>
            <a:r>
              <a:rPr lang="en-US" dirty="0"/>
              <a:t> run:</a:t>
            </a:r>
          </a:p>
          <a:p>
            <a:pPr marL="457200" lvl="1" indent="0">
              <a:buNone/>
            </a:pPr>
            <a:r>
              <a:rPr lang="en-US" sz="2000" dirty="0"/>
              <a:t>&gt;&gt; python3 /home/virtualmachine1/PycharmProjects/mqtt_anomalyDetection/Publisher.py</a:t>
            </a:r>
          </a:p>
          <a:p>
            <a:pPr lvl="1"/>
            <a:endParaRPr lang="en-US" dirty="0"/>
          </a:p>
          <a:p>
            <a:r>
              <a:rPr lang="en-US" dirty="0"/>
              <a:t>Optional: Start Grafana instance using:</a:t>
            </a:r>
          </a:p>
          <a:p>
            <a:pPr marL="0" indent="0">
              <a:buNone/>
            </a:pPr>
            <a:r>
              <a:rPr lang="en-US" dirty="0"/>
              <a:t>&gt;&gt; </a:t>
            </a:r>
            <a:r>
              <a:rPr lang="en-US" dirty="0" err="1"/>
              <a:t>sudo</a:t>
            </a:r>
            <a:r>
              <a:rPr lang="en-US" dirty="0"/>
              <a:t> /bin/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grafana</a:t>
            </a:r>
            <a:r>
              <a:rPr lang="en-US" dirty="0"/>
              <a:t> server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Execute Anomaly Detection.py from python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E0C12-DD2D-49FC-A54E-7DE9A439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3172" y="6012845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2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4D3D09-5610-4537-8E2B-ACC026DCD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3" y="1240971"/>
            <a:ext cx="10929257" cy="4935992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References: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https://github.com/iobt/anomalyDetection_pubsub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https://ieeexplore.ieee.org/document/9594944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On MQTT: </a:t>
            </a:r>
            <a:r>
              <a:rPr lang="en-US" dirty="0">
                <a:hlinkClick r:id="rId4"/>
              </a:rPr>
              <a:t>http://docs.oasis-open.org/mqtt/mqtt/v3.1.1/os/mqtt-v3.1.1-os.html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On Influx QL Query (to query from Grafana query editor to InfluxDB): https://docs.influxdata.com/influxdb/v1.8/query_language/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Feel free to email for queries: </a:t>
            </a:r>
            <a:r>
              <a:rPr lang="en-US" dirty="0">
                <a:hlinkClick r:id="rId5"/>
              </a:rPr>
              <a:t>raginig2@illinois.edu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FA17F-9443-4E92-B55B-32D47656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051550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06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3B8DE-9799-4152-BF3D-87ED45A8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9" y="1253331"/>
            <a:ext cx="12033382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Three types of algorithms are exposed as anomaly detection services on the Weather-Sensor Data: </a:t>
            </a:r>
            <a:r>
              <a:rPr lang="en-US" sz="2000" b="1" dirty="0"/>
              <a:t>Isolation Forest, DBSCAN clustering, Centroid based anomaly detection. Features (Temp, Humidity, Pressure)</a:t>
            </a:r>
          </a:p>
          <a:p>
            <a:pPr marL="1428750" lvl="2" indent="-514350">
              <a:buFont typeface="+mj-lt"/>
              <a:buAutoNum type="alphaUcPeriod"/>
            </a:pPr>
            <a:r>
              <a:rPr lang="en-US" sz="1800" dirty="0"/>
              <a:t>Anomalies: Data points that are extremely low, high, few or deviate significantly from normal data distribution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6D3692-FC8E-48E5-98FD-5762EA29FE74}"/>
              </a:ext>
            </a:extLst>
          </p:cNvPr>
          <p:cNvSpPr txBox="1">
            <a:spLocks/>
          </p:cNvSpPr>
          <p:nvPr/>
        </p:nvSpPr>
        <p:spPr>
          <a:xfrm>
            <a:off x="-68916" y="746993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+mn-lt"/>
              </a:rPr>
              <a:t>Anomaly Detection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0CF5E0-FF34-4B23-908C-C93284DCB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16487"/>
              </p:ext>
            </p:extLst>
          </p:nvPr>
        </p:nvGraphicFramePr>
        <p:xfrm>
          <a:off x="111030" y="2363624"/>
          <a:ext cx="3449088" cy="40223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580">
                  <a:extLst>
                    <a:ext uri="{9D8B030D-6E8A-4147-A177-3AD203B41FA5}">
                      <a16:colId xmlns:a16="http://schemas.microsoft.com/office/drawing/2014/main" val="3200274524"/>
                    </a:ext>
                  </a:extLst>
                </a:gridCol>
                <a:gridCol w="3220508">
                  <a:extLst>
                    <a:ext uri="{9D8B030D-6E8A-4147-A177-3AD203B41FA5}">
                      <a16:colId xmlns:a16="http://schemas.microsoft.com/office/drawing/2014/main" val="2495082664"/>
                    </a:ext>
                  </a:extLst>
                </a:gridCol>
              </a:tblGrid>
              <a:tr h="459738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Algorithm:1 Using Isolation Forest Algorithm for Anomalies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928606"/>
                  </a:ext>
                </a:extLst>
              </a:tr>
              <a:tr h="372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Input:</a:t>
                      </a:r>
                      <a:r>
                        <a:rPr lang="en-US" sz="1100" dirty="0">
                          <a:effectLst/>
                        </a:rPr>
                        <a:t> R &lt;- Data(humidity, temperature, pressure)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364447"/>
                  </a:ext>
                </a:extLst>
              </a:tr>
              <a:tr h="7625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Output:</a:t>
                      </a:r>
                      <a:r>
                        <a:rPr lang="en-US" sz="1100" dirty="0">
                          <a:effectLst/>
                        </a:rPr>
                        <a:t> Anomaly score of each point based on depth each point settles to and average path length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9322604"/>
                  </a:ext>
                </a:extLst>
              </a:tr>
              <a:tr h="372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Let Q be the list of attributes in 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6329213"/>
                  </a:ext>
                </a:extLst>
              </a:tr>
              <a:tr h="3726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Randomly select an attribute q in Q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394468"/>
                  </a:ext>
                </a:extLst>
              </a:tr>
              <a:tr h="4597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Randomly select a split point p from min and max values of attribute q in R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543677"/>
                  </a:ext>
                </a:extLst>
              </a:tr>
              <a:tr h="7625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each data point,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 compute: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</a:t>
                      </a:r>
                      <a:r>
                        <a:rPr lang="en-US" sz="1100" dirty="0" err="1">
                          <a:effectLst/>
                        </a:rPr>
                        <a:t>X</a:t>
                      </a:r>
                      <a:r>
                        <a:rPr lang="en-US" sz="1100" baseline="-25000" dirty="0" err="1">
                          <a:effectLst/>
                        </a:rPr>
                        <a:t>l</a:t>
                      </a:r>
                      <a:r>
                        <a:rPr lang="en-US" sz="1100" baseline="-2500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=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 if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&lt;p   and </a:t>
                      </a:r>
                      <a:r>
                        <a:rPr lang="en-US" sz="1100" dirty="0" err="1">
                          <a:effectLst/>
                        </a:rPr>
                        <a:t>X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dirty="0">
                          <a:effectLst/>
                        </a:rPr>
                        <a:t>=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 if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&gt;p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5305601"/>
                  </a:ext>
                </a:extLst>
              </a:tr>
              <a:tr h="45973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score &lt;- Calculate anomaly score </a:t>
                      </a:r>
                      <a:r>
                        <a:rPr lang="en-US" sz="1100" dirty="0" err="1">
                          <a:effectLst/>
                        </a:rPr>
                        <a:t>s_i</a:t>
                      </a:r>
                      <a:r>
                        <a:rPr lang="en-US" sz="1100" dirty="0">
                          <a:effectLst/>
                        </a:rPr>
                        <a:t> for each point </a:t>
                      </a:r>
                      <a:r>
                        <a:rPr lang="en-US" sz="1100" dirty="0" err="1">
                          <a:effectLst/>
                        </a:rPr>
                        <a:t>i</a:t>
                      </a:r>
                      <a:r>
                        <a:rPr lang="en-US" sz="1100" dirty="0">
                          <a:effectLst/>
                        </a:rPr>
                        <a:t> in </a:t>
                      </a:r>
                      <a:r>
                        <a:rPr lang="en-US" sz="1100" dirty="0" err="1">
                          <a:effectLst/>
                        </a:rPr>
                        <a:t>X</a:t>
                      </a:r>
                      <a:r>
                        <a:rPr lang="en-US" sz="1100" baseline="-25000" dirty="0" err="1">
                          <a:effectLst/>
                        </a:rPr>
                        <a:t>l</a:t>
                      </a:r>
                      <a:r>
                        <a:rPr lang="en-US" sz="1100" baseline="-25000" dirty="0">
                          <a:effectLst/>
                        </a:rPr>
                        <a:t>  </a:t>
                      </a:r>
                      <a:r>
                        <a:rPr lang="en-US" sz="1100" dirty="0">
                          <a:effectLst/>
                        </a:rPr>
                        <a:t>&amp; </a:t>
                      </a:r>
                      <a:r>
                        <a:rPr lang="en-US" sz="1100" dirty="0" err="1">
                          <a:effectLst/>
                        </a:rPr>
                        <a:t>X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dirty="0">
                          <a:effectLst/>
                        </a:rPr>
                        <a:t> based on isolation forest approach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91536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3A9B5D8-9ABB-4A1F-8344-F0050AA6BD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790670"/>
              </p:ext>
            </p:extLst>
          </p:nvPr>
        </p:nvGraphicFramePr>
        <p:xfrm>
          <a:off x="3729560" y="2364467"/>
          <a:ext cx="3915386" cy="4022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80">
                  <a:extLst>
                    <a:ext uri="{9D8B030D-6E8A-4147-A177-3AD203B41FA5}">
                      <a16:colId xmlns:a16="http://schemas.microsoft.com/office/drawing/2014/main" val="677189882"/>
                    </a:ext>
                  </a:extLst>
                </a:gridCol>
                <a:gridCol w="3746106">
                  <a:extLst>
                    <a:ext uri="{9D8B030D-6E8A-4147-A177-3AD203B41FA5}">
                      <a16:colId xmlns:a16="http://schemas.microsoft.com/office/drawing/2014/main" val="2019444678"/>
                    </a:ext>
                  </a:extLst>
                </a:gridCol>
              </a:tblGrid>
              <a:tr h="262485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Algorithm:3 DBSCAN clustering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5372"/>
                  </a:ext>
                </a:extLst>
              </a:tr>
              <a:tr h="811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Input: </a:t>
                      </a:r>
                      <a:r>
                        <a:rPr lang="en-US" sz="1100" dirty="0">
                          <a:effectLst/>
                        </a:rPr>
                        <a:t>R &lt;- Data(humidity, temperature, pressure), eps – Minimum cluster distance, </a:t>
                      </a:r>
                      <a:r>
                        <a:rPr lang="en-US" sz="1100" dirty="0" err="1">
                          <a:effectLst/>
                        </a:rPr>
                        <a:t>MinPts</a:t>
                      </a:r>
                      <a:r>
                        <a:rPr lang="en-US" sz="1100" dirty="0">
                          <a:effectLst/>
                        </a:rPr>
                        <a:t> – Minimum points to form a cluster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4566122"/>
                  </a:ext>
                </a:extLst>
              </a:tr>
              <a:tr h="262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Output: </a:t>
                      </a:r>
                      <a:r>
                        <a:rPr lang="en-US" sz="1100" dirty="0">
                          <a:effectLst/>
                        </a:rPr>
                        <a:t>Cluster plot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6276628"/>
                  </a:ext>
                </a:extLst>
              </a:tr>
              <a:tr h="262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Cluster index # C=1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2998868"/>
                  </a:ext>
                </a:extLst>
              </a:tr>
              <a:tr h="10863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 each unvisited point p in dataset R:</a:t>
                      </a: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Neighbors N = find the neighboring points of p # Find neighbors</a:t>
                      </a:r>
                    </a:p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# mark p as visited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6455540"/>
                  </a:ext>
                </a:extLst>
              </a:tr>
              <a:tr h="811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if N &gt;= </a:t>
                      </a:r>
                      <a:r>
                        <a:rPr lang="en-US" sz="1100" dirty="0" err="1">
                          <a:effectLst/>
                        </a:rPr>
                        <a:t>MinPts</a:t>
                      </a:r>
                      <a:r>
                        <a:rPr lang="en-US" sz="1100" dirty="0">
                          <a:effectLst/>
                        </a:rPr>
                        <a:t>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N= N U N’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2880693"/>
                  </a:ext>
                </a:extLst>
              </a:tr>
              <a:tr h="262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if p’ is not a member of any cluster: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962615"/>
                  </a:ext>
                </a:extLst>
              </a:tr>
              <a:tr h="2624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Add p’ to cluster 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4351046"/>
                  </a:ext>
                </a:extLst>
              </a:tr>
            </a:tbl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315B1EB-1AA5-4C93-A7BA-ED8BE7DFD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A231-FC4E-41F7-8FBF-90C2151230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1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484F5B-53E5-4422-B248-2A4D97EE7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78" y="984683"/>
            <a:ext cx="5653736" cy="4351338"/>
          </a:xfrm>
        </p:spPr>
        <p:txBody>
          <a:bodyPr/>
          <a:lstStyle/>
          <a:p>
            <a:pPr algn="just"/>
            <a:r>
              <a:rPr lang="en-US" altLang="en-US" sz="2400" dirty="0"/>
              <a:t>MQTT client application is employed to collect real-time IoT sensor data from MSA towers</a:t>
            </a:r>
          </a:p>
          <a:p>
            <a:pPr algn="just"/>
            <a:r>
              <a:rPr lang="en-US" altLang="en-US" sz="2400" dirty="0"/>
              <a:t>Timeseries database (InfluxDB) is employed for sensor data ingestion &amp; storage</a:t>
            </a:r>
          </a:p>
          <a:p>
            <a:pPr algn="just"/>
            <a:r>
              <a:rPr lang="en-US" altLang="en-US" sz="2400" dirty="0"/>
              <a:t>Unsupervised machine learning algorithms and statistical methods are used to detect anomalous data points</a:t>
            </a:r>
          </a:p>
          <a:p>
            <a:pPr algn="just"/>
            <a:r>
              <a:rPr lang="en-US" altLang="en-US" sz="2400" dirty="0"/>
              <a:t>Web-based real-time visualization platform is employed for data monitoring</a:t>
            </a:r>
            <a:endParaRPr lang="en-US" altLang="en-US" sz="24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09FB1A1-A202-4409-97C1-DABD2329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52" y="1045332"/>
            <a:ext cx="5949950" cy="5016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DD358E2-C667-423E-863A-8FCE1EFB7F77}"/>
              </a:ext>
            </a:extLst>
          </p:cNvPr>
          <p:cNvSpPr txBox="1">
            <a:spLocks/>
          </p:cNvSpPr>
          <p:nvPr/>
        </p:nvSpPr>
        <p:spPr>
          <a:xfrm>
            <a:off x="126578" y="936473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470C1-F537-4589-A9E2-6964E5A8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666" y="6170910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34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0D137A-B1F1-4571-8051-46ACBD4FC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for lightweight M2M communications</a:t>
            </a:r>
          </a:p>
          <a:p>
            <a:r>
              <a:rPr lang="en-US" dirty="0"/>
              <a:t>Application layer protocol, relies on underlying TCP</a:t>
            </a:r>
          </a:p>
          <a:p>
            <a:r>
              <a:rPr lang="en-US" dirty="0"/>
              <a:t>Can support </a:t>
            </a:r>
            <a:r>
              <a:rPr lang="en-US" dirty="0" err="1"/>
              <a:t>upto</a:t>
            </a:r>
            <a:r>
              <a:rPr lang="en-US" dirty="0"/>
              <a:t> 200k concurrent connections on a single broker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1F3679-9737-4498-9928-A1CFEDD77932}"/>
              </a:ext>
            </a:extLst>
          </p:cNvPr>
          <p:cNvSpPr txBox="1">
            <a:spLocks/>
          </p:cNvSpPr>
          <p:nvPr/>
        </p:nvSpPr>
        <p:spPr>
          <a:xfrm>
            <a:off x="248324" y="1059565"/>
            <a:ext cx="114849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Message Queuing Telemetry Transport (MQTT)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63BC466-747F-4539-B5F3-CB25DA6B7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24635"/>
              </p:ext>
            </p:extLst>
          </p:nvPr>
        </p:nvGraphicFramePr>
        <p:xfrm>
          <a:off x="166651" y="3295812"/>
          <a:ext cx="7541208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7580">
                  <a:extLst>
                    <a:ext uri="{9D8B030D-6E8A-4147-A177-3AD203B41FA5}">
                      <a16:colId xmlns:a16="http://schemas.microsoft.com/office/drawing/2014/main" val="717275350"/>
                    </a:ext>
                  </a:extLst>
                </a:gridCol>
                <a:gridCol w="4013628">
                  <a:extLst>
                    <a:ext uri="{9D8B030D-6E8A-4147-A177-3AD203B41FA5}">
                      <a16:colId xmlns:a16="http://schemas.microsoft.com/office/drawing/2014/main" val="2531278687"/>
                    </a:ext>
                  </a:extLst>
                </a:gridCol>
              </a:tblGrid>
              <a:tr h="185436">
                <a:tc>
                  <a:txBody>
                    <a:bodyPr/>
                    <a:lstStyle/>
                    <a:p>
                      <a:r>
                        <a:rPr lang="en-US" dirty="0"/>
                        <a:t>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MQTT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223429"/>
                  </a:ext>
                </a:extLst>
              </a:tr>
              <a:tr h="276497">
                <a:tc>
                  <a:txBody>
                    <a:bodyPr/>
                    <a:lstStyle/>
                    <a:p>
                      <a:r>
                        <a:rPr lang="en-US" dirty="0"/>
                        <a:t>Request-Response Paradigm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Publish-Subscribe Paradigm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352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Larger, few KBS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message size, header of 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4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 messages get same service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Three QoS settings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40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distribution: 1-to-1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Data distribution: 1-to-1, 1-to-n, n-to-n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71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bandwidth usage, lower latency, higher network throughput, Utilization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405336"/>
                  </a:ext>
                </a:extLst>
              </a:tr>
            </a:tbl>
          </a:graphicData>
        </a:graphic>
      </p:graphicFrame>
      <p:pic>
        <p:nvPicPr>
          <p:cNvPr id="11" name="Picture 10" descr="Chart, diagram, line chart&#10;&#10;Description automatically generated">
            <a:extLst>
              <a:ext uri="{FF2B5EF4-FFF2-40B4-BE49-F238E27FC236}">
                <a16:creationId xmlns:a16="http://schemas.microsoft.com/office/drawing/2014/main" id="{6A86867B-A977-4D65-B9EC-A83485360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6" t="1434" b="1"/>
          <a:stretch/>
        </p:blipFill>
        <p:spPr>
          <a:xfrm>
            <a:off x="7789071" y="3323545"/>
            <a:ext cx="4286906" cy="29671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878F5CA-460E-40FF-AAB6-5EE7E777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3245" y="6240235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2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B4EC0-401E-4286-807D-CC4B18B6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69" y="1689974"/>
            <a:ext cx="6619016" cy="48036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25D544-B56B-4BE7-9217-3C7B3D7B4AAB}"/>
              </a:ext>
            </a:extLst>
          </p:cNvPr>
          <p:cNvSpPr txBox="1">
            <a:spLocks/>
          </p:cNvSpPr>
          <p:nvPr/>
        </p:nvSpPr>
        <p:spPr>
          <a:xfrm>
            <a:off x="248324" y="1059565"/>
            <a:ext cx="114849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MQTT Protocol Sequence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44749-458E-4D81-AAE3-7C4A18853A18}"/>
              </a:ext>
            </a:extLst>
          </p:cNvPr>
          <p:cNvSpPr txBox="1"/>
          <p:nvPr/>
        </p:nvSpPr>
        <p:spPr>
          <a:xfrm>
            <a:off x="7831494" y="5475269"/>
            <a:ext cx="400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http://www.sharetechnote.com/html/IoT/App_Protocol_MQTT.html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031C3-669C-4A1B-8340-C2F836421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3245" y="6191855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3CDA3-90C9-457D-87F4-6FCED4278FD9}"/>
              </a:ext>
            </a:extLst>
          </p:cNvPr>
          <p:cNvSpPr txBox="1"/>
          <p:nvPr/>
        </p:nvSpPr>
        <p:spPr>
          <a:xfrm>
            <a:off x="8229600" y="2278743"/>
            <a:ext cx="2535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use Wireshark Network Analysis tool for packet-level visualization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7DE3F4-E119-438B-8571-89C900310B3F}"/>
              </a:ext>
            </a:extLst>
          </p:cNvPr>
          <p:cNvSpPr txBox="1"/>
          <p:nvPr/>
        </p:nvSpPr>
        <p:spPr>
          <a:xfrm>
            <a:off x="7202369" y="6045984"/>
            <a:ext cx="72377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https://www.wireshark.org/docs/wsug_html_chunked/ChUseMainWindowSection.html</a:t>
            </a:r>
          </a:p>
        </p:txBody>
      </p:sp>
    </p:spTree>
    <p:extLst>
      <p:ext uri="{BB962C8B-B14F-4D97-AF65-F5344CB8AC3E}">
        <p14:creationId xmlns:p14="http://schemas.microsoft.com/office/powerpoint/2010/main" val="1861739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769B74-310C-4735-80F0-0961A599A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96" y="1030515"/>
            <a:ext cx="11630608" cy="5131934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Design Principle:</a:t>
            </a:r>
          </a:p>
          <a:p>
            <a:r>
              <a:rPr lang="en-US" sz="2400" b="1" dirty="0"/>
              <a:t>Utility Functions: </a:t>
            </a:r>
            <a:r>
              <a:rPr lang="en-US" sz="2400" dirty="0"/>
              <a:t>CONNECT, SUBSCRIBE, UNSUBSCRIBE, PUBLISH, DISCONNECT</a:t>
            </a:r>
          </a:p>
          <a:p>
            <a:r>
              <a:rPr lang="en-US" sz="2400" b="1" dirty="0"/>
              <a:t>Topics: </a:t>
            </a:r>
            <a:r>
              <a:rPr lang="en-US" sz="2400" dirty="0"/>
              <a:t>Form of addressing for clients to share information, hierarchal structure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  <a:r>
              <a:rPr lang="en-US" sz="2400" b="1" dirty="0"/>
              <a:t>“parent route/child route/..”</a:t>
            </a:r>
          </a:p>
          <a:p>
            <a:pPr marL="0" indent="0">
              <a:buNone/>
            </a:pPr>
            <a:r>
              <a:rPr lang="en-US" sz="2000" dirty="0"/>
              <a:t>A topic is defined by a (Name, QoS) tuple where, </a:t>
            </a:r>
          </a:p>
          <a:p>
            <a:pPr>
              <a:buFontTx/>
              <a:buChar char="-"/>
            </a:pPr>
            <a:r>
              <a:rPr lang="en-US" sz="2000" dirty="0"/>
              <a:t>name:  identifies topic within the domain</a:t>
            </a:r>
          </a:p>
          <a:p>
            <a:pPr>
              <a:buFontTx/>
              <a:buChar char="-"/>
            </a:pPr>
            <a:r>
              <a:rPr lang="en-US" sz="2000" dirty="0"/>
              <a:t>QoS: level of guarantee for delivery (supports: 0,1,2)</a:t>
            </a:r>
          </a:p>
          <a:p>
            <a:pPr lvl="1">
              <a:buFontTx/>
              <a:buChar char="-"/>
            </a:pPr>
            <a:r>
              <a:rPr lang="en-US" sz="1600" dirty="0"/>
              <a:t>Default QoS level set to 0, high frequency data</a:t>
            </a:r>
          </a:p>
          <a:p>
            <a:pPr>
              <a:buFontTx/>
              <a:buChar char="-"/>
            </a:pPr>
            <a:r>
              <a:rPr lang="en-US" sz="2000" dirty="0"/>
              <a:t>Maximum message size: 250 MB, Maximum Topic size: 65KB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8B81-507C-4D59-97DB-DCC0004C8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5400" y="6119283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B7040-AEF2-4978-A4DB-8C1A8137486A}"/>
              </a:ext>
            </a:extLst>
          </p:cNvPr>
          <p:cNvSpPr txBox="1"/>
          <p:nvPr/>
        </p:nvSpPr>
        <p:spPr>
          <a:xfrm>
            <a:off x="43543" y="5963178"/>
            <a:ext cx="6894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information on MQTT packet structure and related specs, please refer: </a:t>
            </a:r>
          </a:p>
          <a:p>
            <a:pPr marL="0" indent="0">
              <a:buNone/>
            </a:pPr>
            <a:r>
              <a:rPr lang="en-US" sz="1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http://docs.oasis-open.org/mqtt/mqtt/v3.1.1/os/mqtt-v3.1.1-os.html</a:t>
            </a:r>
            <a:endParaRPr lang="en-US" sz="1600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3225E58-1564-4783-A596-16A5ADDA7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90" y="3009295"/>
            <a:ext cx="4872033" cy="2375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0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325515-8ACD-44D5-937D-B125A447A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18" y="1423848"/>
            <a:ext cx="1198862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Connect to the live DVPG network via ethernet connection to the MSA router</a:t>
            </a:r>
          </a:p>
          <a:p>
            <a:pPr marL="514350" indent="-514350">
              <a:buAutoNum type="arabicPeriod"/>
            </a:pPr>
            <a:r>
              <a:rPr lang="en-US" dirty="0"/>
              <a:t>MQTT- Explorer Client Application (Quick diagnostic test)</a:t>
            </a:r>
          </a:p>
          <a:p>
            <a:pPr marL="514350" indent="-514350">
              <a:buAutoNum type="arabicPeriod"/>
            </a:pPr>
            <a:r>
              <a:rPr lang="en-US" dirty="0" err="1"/>
              <a:t>Paho</a:t>
            </a:r>
            <a:r>
              <a:rPr lang="en-US" dirty="0"/>
              <a:t> MQTT Library (Python, Java) (For logging and collecting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E9A8B-FD1E-4DA6-8270-B4217FE3F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1891" b="8953"/>
          <a:stretch/>
        </p:blipFill>
        <p:spPr>
          <a:xfrm>
            <a:off x="228474" y="2975775"/>
            <a:ext cx="6414099" cy="33482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F7A797-76CF-46DE-97AD-9491B90A43BB}"/>
              </a:ext>
            </a:extLst>
          </p:cNvPr>
          <p:cNvSpPr txBox="1">
            <a:spLocks/>
          </p:cNvSpPr>
          <p:nvPr/>
        </p:nvSpPr>
        <p:spPr>
          <a:xfrm>
            <a:off x="-45591" y="881351"/>
            <a:ext cx="10204315" cy="402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+mn-lt"/>
              </a:rPr>
              <a:t>Technical Approach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B5A9E99-2F5F-4786-9527-D4F6F2E1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A231-FC4E-41F7-8FBF-90C21512306A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E11FD3B-385D-48D0-B49B-163FEEAF0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07" y="3320929"/>
            <a:ext cx="5428474" cy="202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3F6A13-F931-488F-BAA9-57FA9196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DA231-FC4E-41F7-8FBF-90C21512306A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120F1-3ED2-460B-AEDD-9552F063067E}"/>
              </a:ext>
            </a:extLst>
          </p:cNvPr>
          <p:cNvSpPr txBox="1"/>
          <p:nvPr/>
        </p:nvSpPr>
        <p:spPr>
          <a:xfrm>
            <a:off x="471343" y="1119263"/>
            <a:ext cx="6481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Dataset Description: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Text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String dictionary of dictionaries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Sensor Frequency 1Hz, 20 Hz (Sonic)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 20 GB/day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25CA6-6B23-49C2-9C86-77D2C572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3526972"/>
            <a:ext cx="11778343" cy="1003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FC27B-6C29-4CFA-89EA-21BBC36D0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7" t="-1071"/>
          <a:stretch/>
        </p:blipFill>
        <p:spPr>
          <a:xfrm>
            <a:off x="137886" y="4678865"/>
            <a:ext cx="11916228" cy="7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1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83B8DE-9799-4152-BF3D-87ED45A84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2" y="1523984"/>
            <a:ext cx="119773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Workflow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6D3692-FC8E-48E5-98FD-5762EA29FE74}"/>
              </a:ext>
            </a:extLst>
          </p:cNvPr>
          <p:cNvSpPr txBox="1">
            <a:spLocks/>
          </p:cNvSpPr>
          <p:nvPr/>
        </p:nvSpPr>
        <p:spPr>
          <a:xfrm>
            <a:off x="0" y="861203"/>
            <a:ext cx="102043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Technical Approach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290223E-1F03-4148-BCFE-4C11B8DC2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23" y="1023340"/>
            <a:ext cx="3563976" cy="529451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86E88D5-9572-4BBE-8040-AFB8B73D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2186766"/>
            <a:ext cx="7515225" cy="356235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38969D-FABF-49F9-A552-3D32F699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7857" y="6172978"/>
            <a:ext cx="2743200" cy="365125"/>
          </a:xfrm>
        </p:spPr>
        <p:txBody>
          <a:bodyPr/>
          <a:lstStyle/>
          <a:p>
            <a:fld id="{33EDA231-FC4E-41F7-8FBF-90C21512306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85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12079</TotalTime>
  <Words>1656</Words>
  <Application>Microsoft Office PowerPoint</Application>
  <PresentationFormat>Widescreen</PresentationFormat>
  <Paragraphs>225</Paragraphs>
  <Slides>23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Custom Design</vt:lpstr>
      <vt:lpstr>Task 4.1: Pub/Sub MQTT System and Anomaly Detection</vt:lpstr>
      <vt:lpstr>Task Goal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Koester, Amy Elizabeth</dc:creator>
  <cp:lastModifiedBy>Ragini Gupta</cp:lastModifiedBy>
  <cp:revision>454</cp:revision>
  <dcterms:created xsi:type="dcterms:W3CDTF">2017-06-08T20:00:49Z</dcterms:created>
  <dcterms:modified xsi:type="dcterms:W3CDTF">2021-11-18T17:22:20Z</dcterms:modified>
</cp:coreProperties>
</file>